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oboto" charset="1" panose="02000000000000000000"/>
      <p:regular r:id="rId22"/>
    </p:embeddedFont>
    <p:embeddedFont>
      <p:font typeface="Arimo" charset="1" panose="020B0604020202020204"/>
      <p:regular r:id="rId23"/>
    </p:embeddedFont>
    <p:embeddedFont>
      <p:font typeface="Roboto Italics" charset="1" panose="02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33" Target="fonts/font33.fntdata" Type="http://schemas.openxmlformats.org/officeDocument/2006/relationships/font"/><Relationship Id="rId34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8.jpeg" Type="http://schemas.openxmlformats.org/officeDocument/2006/relationships/image"/><Relationship Id="rId4" Target="../media/VAGXJ6xi90E.mp4" Type="http://schemas.openxmlformats.org/officeDocument/2006/relationships/video"/><Relationship Id="rId5" Target="../media/VAGXJ6xi90E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7984" cy="10287000"/>
          </a:xfrm>
          <a:custGeom>
            <a:avLst/>
            <a:gdLst/>
            <a:ahLst/>
            <a:cxnLst/>
            <a:rect r="r" b="b" t="t" l="l"/>
            <a:pathLst>
              <a:path h="10287000" w="18287984">
                <a:moveTo>
                  <a:pt x="0" y="0"/>
                </a:moveTo>
                <a:lnTo>
                  <a:pt x="18287984" y="0"/>
                </a:lnTo>
                <a:lnTo>
                  <a:pt x="182879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5300" y="648100"/>
            <a:ext cx="168583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Business Plan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525" y="1992025"/>
            <a:ext cx="18307050" cy="8304450"/>
            <a:chOff x="0" y="0"/>
            <a:chExt cx="24409400" cy="11072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24384000" cy="11047222"/>
            </a:xfrm>
            <a:custGeom>
              <a:avLst/>
              <a:gdLst/>
              <a:ahLst/>
              <a:cxnLst/>
              <a:rect r="r" b="b" t="t" l="l"/>
              <a:pathLst>
                <a:path h="110472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9400" cy="11072622"/>
            </a:xfrm>
            <a:custGeom>
              <a:avLst/>
              <a:gdLst/>
              <a:ahLst/>
              <a:cxnLst/>
              <a:rect r="r" b="b" t="t" l="l"/>
              <a:pathLst>
                <a:path h="11072622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4600" y="2796213"/>
            <a:ext cx="16678800" cy="666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</a:t>
            </a: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erships:</a:t>
            </a:r>
          </a:p>
          <a:p>
            <a:pPr algn="l"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Collaborate with driving schools, insurance providers, and gaming platforms.</a:t>
            </a:r>
          </a:p>
          <a:p>
            <a:pPr algn="l" marL="777240" indent="-388620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Freemium Model:</a:t>
            </a:r>
          </a:p>
          <a:p>
            <a:pPr algn="l"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Offer a basic version for free with paid premium features like advanced analytics and detailed reporting.</a:t>
            </a:r>
          </a:p>
          <a:p>
            <a:pPr algn="l" marL="777240" indent="-388620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Pilot Programs:</a:t>
            </a:r>
          </a:p>
          <a:p>
            <a:pPr algn="l"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 with insurance companies and driving schools to showcase the platform’s value in real-world scenarios.</a:t>
            </a:r>
          </a:p>
          <a:p>
            <a:pPr algn="l" marL="777240" indent="-388620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Industry Events:</a:t>
            </a:r>
          </a:p>
          <a:p>
            <a:pPr algn="l"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 at automotive, insurance, and gaming expos to attract early adopters.</a:t>
            </a:r>
          </a:p>
          <a:p>
            <a:pPr algn="l" marL="777240" indent="-388620" lvl="1">
              <a:lnSpc>
                <a:spcPts val="4320"/>
              </a:lnSpc>
              <a:buAutoNum type="arabicPeriod" startAt="1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Digital Marketing:</a:t>
            </a:r>
          </a:p>
          <a:p>
            <a:pPr algn="l"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Leverage online advertising targeting driving schools, insurers, and gamers.</a:t>
            </a:r>
          </a:p>
          <a:p>
            <a:pPr algn="l"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4825" y="648100"/>
            <a:ext cx="16858350" cy="9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Funding Requirements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525" y="1992025"/>
            <a:ext cx="18307050" cy="8304450"/>
            <a:chOff x="0" y="0"/>
            <a:chExt cx="24409400" cy="11072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24384000" cy="11047222"/>
            </a:xfrm>
            <a:custGeom>
              <a:avLst/>
              <a:gdLst/>
              <a:ahLst/>
              <a:cxnLst/>
              <a:rect r="r" b="b" t="t" l="l"/>
              <a:pathLst>
                <a:path h="110472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9400" cy="11072622"/>
            </a:xfrm>
            <a:custGeom>
              <a:avLst/>
              <a:gdLst/>
              <a:ahLst/>
              <a:cxnLst/>
              <a:rect r="r" b="b" t="t" l="l"/>
              <a:pathLst>
                <a:path h="11072622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23410" y="4266725"/>
            <a:ext cx="16678800" cy="5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i="true">
                <a:solidFill>
                  <a:srgbClr val="FFFFF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Enumerate what the required funds would be and explain what they’d be used for.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035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284536" y="9336550"/>
            <a:ext cx="4806600" cy="6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20-22 November, Karlsruhe, Germany</a:t>
            </a:r>
          </a:p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Eclipse SDV Event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700" y="1712750"/>
            <a:ext cx="17538600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316300" y="154000"/>
            <a:ext cx="1712102" cy="1712102"/>
          </a:xfrm>
          <a:custGeom>
            <a:avLst/>
            <a:gdLst/>
            <a:ahLst/>
            <a:cxnLst/>
            <a:rect r="r" b="b" t="t" l="l"/>
            <a:pathLst>
              <a:path h="1712102" w="1712102">
                <a:moveTo>
                  <a:pt x="0" y="0"/>
                </a:moveTo>
                <a:lnTo>
                  <a:pt x="1712102" y="0"/>
                </a:lnTo>
                <a:lnTo>
                  <a:pt x="1712102" y="1712102"/>
                </a:lnTo>
                <a:lnTo>
                  <a:pt x="0" y="171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6700" y="773450"/>
            <a:ext cx="2212014" cy="769000"/>
          </a:xfrm>
          <a:custGeom>
            <a:avLst/>
            <a:gdLst/>
            <a:ahLst/>
            <a:cxnLst/>
            <a:rect r="r" b="b" t="t" l="l"/>
            <a:pathLst>
              <a:path h="769000" w="2212014">
                <a:moveTo>
                  <a:pt x="0" y="0"/>
                </a:moveTo>
                <a:lnTo>
                  <a:pt x="2212014" y="0"/>
                </a:lnTo>
                <a:lnTo>
                  <a:pt x="2212014" y="769000"/>
                </a:lnTo>
                <a:lnTo>
                  <a:pt x="0" y="76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" r="0" b="-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3410" y="4266725"/>
            <a:ext cx="1667880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035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284536" y="9336550"/>
            <a:ext cx="4806600" cy="6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20-22 November, Karlsruhe, Germany</a:t>
            </a:r>
          </a:p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Eclipse SDV Event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700" y="1712750"/>
            <a:ext cx="17538600" cy="159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Pitching Session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316300" y="154000"/>
            <a:ext cx="1712102" cy="1712102"/>
          </a:xfrm>
          <a:custGeom>
            <a:avLst/>
            <a:gdLst/>
            <a:ahLst/>
            <a:cxnLst/>
            <a:rect r="r" b="b" t="t" l="l"/>
            <a:pathLst>
              <a:path h="1712102" w="1712102">
                <a:moveTo>
                  <a:pt x="0" y="0"/>
                </a:moveTo>
                <a:lnTo>
                  <a:pt x="1712102" y="0"/>
                </a:lnTo>
                <a:lnTo>
                  <a:pt x="1712102" y="1712102"/>
                </a:lnTo>
                <a:lnTo>
                  <a:pt x="0" y="171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6700" y="773450"/>
            <a:ext cx="2212014" cy="769000"/>
          </a:xfrm>
          <a:custGeom>
            <a:avLst/>
            <a:gdLst/>
            <a:ahLst/>
            <a:cxnLst/>
            <a:rect r="r" b="b" t="t" l="l"/>
            <a:pathLst>
              <a:path h="769000" w="2212014">
                <a:moveTo>
                  <a:pt x="0" y="0"/>
                </a:moveTo>
                <a:lnTo>
                  <a:pt x="2212014" y="0"/>
                </a:lnTo>
                <a:lnTo>
                  <a:pt x="2212014" y="769000"/>
                </a:lnTo>
                <a:lnTo>
                  <a:pt x="0" y="76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" r="0" b="-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4700" y="4913150"/>
            <a:ext cx="17538600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Challengers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1992025"/>
            <a:ext cx="18307050" cy="8304450"/>
            <a:chOff x="0" y="0"/>
            <a:chExt cx="24409400" cy="11072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1047222"/>
            </a:xfrm>
            <a:custGeom>
              <a:avLst/>
              <a:gdLst/>
              <a:ahLst/>
              <a:cxnLst/>
              <a:rect r="r" b="b" t="t" l="l"/>
              <a:pathLst>
                <a:path h="110472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1072622"/>
            </a:xfrm>
            <a:custGeom>
              <a:avLst/>
              <a:gdLst/>
              <a:ahLst/>
              <a:cxnLst/>
              <a:rect r="r" b="b" t="t" l="l"/>
              <a:pathLst>
                <a:path h="11072622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722601" y="2754572"/>
            <a:ext cx="9039140" cy="6779355"/>
          </a:xfrm>
          <a:custGeom>
            <a:avLst/>
            <a:gdLst/>
            <a:ahLst/>
            <a:cxnLst/>
            <a:rect r="r" b="b" t="t" l="l"/>
            <a:pathLst>
              <a:path h="6779355" w="9039140">
                <a:moveTo>
                  <a:pt x="0" y="0"/>
                </a:moveTo>
                <a:lnTo>
                  <a:pt x="9039140" y="0"/>
                </a:lnTo>
                <a:lnTo>
                  <a:pt x="9039140" y="6779356"/>
                </a:lnTo>
                <a:lnTo>
                  <a:pt x="0" y="6779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4825" y="648100"/>
            <a:ext cx="168583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The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3410" y="4266725"/>
            <a:ext cx="16678800" cy="326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Chinmay Srinivas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Esat Gulkaya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Kamel Fakih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Likhith Sadahalli Thammegowda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Motohiro Shibakawa</a:t>
            </a:r>
          </a:p>
          <a:p>
            <a:pPr algn="l"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1992025"/>
            <a:ext cx="18307050" cy="8304450"/>
            <a:chOff x="0" y="0"/>
            <a:chExt cx="24409400" cy="11072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1047222"/>
            </a:xfrm>
            <a:custGeom>
              <a:avLst/>
              <a:gdLst/>
              <a:ahLst/>
              <a:cxnLst/>
              <a:rect r="r" b="b" t="t" l="l"/>
              <a:pathLst>
                <a:path h="110472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1072622"/>
            </a:xfrm>
            <a:custGeom>
              <a:avLst/>
              <a:gdLst/>
              <a:ahLst/>
              <a:cxnLst/>
              <a:rect r="r" b="b" t="t" l="l"/>
              <a:pathLst>
                <a:path h="11072622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413700" y="449800"/>
            <a:ext cx="1416296" cy="1416296"/>
          </a:xfrm>
          <a:custGeom>
            <a:avLst/>
            <a:gdLst/>
            <a:ahLst/>
            <a:cxnLst/>
            <a:rect r="r" b="b" t="t" l="l"/>
            <a:pathLst>
              <a:path h="1416296" w="1416296">
                <a:moveTo>
                  <a:pt x="0" y="0"/>
                </a:moveTo>
                <a:lnTo>
                  <a:pt x="1416296" y="0"/>
                </a:lnTo>
                <a:lnTo>
                  <a:pt x="1416296" y="1416296"/>
                </a:lnTo>
                <a:lnTo>
                  <a:pt x="0" y="1416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40150" y="752448"/>
            <a:ext cx="2332794" cy="811000"/>
          </a:xfrm>
          <a:custGeom>
            <a:avLst/>
            <a:gdLst/>
            <a:ahLst/>
            <a:cxnLst/>
            <a:rect r="r" b="b" t="t" l="l"/>
            <a:pathLst>
              <a:path h="811000" w="2332794">
                <a:moveTo>
                  <a:pt x="0" y="0"/>
                </a:moveTo>
                <a:lnTo>
                  <a:pt x="2332794" y="0"/>
                </a:lnTo>
                <a:lnTo>
                  <a:pt x="2332794" y="811000"/>
                </a:lnTo>
                <a:lnTo>
                  <a:pt x="0" y="81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68722" y="2676325"/>
            <a:ext cx="6190578" cy="6356958"/>
          </a:xfrm>
          <a:custGeom>
            <a:avLst/>
            <a:gdLst/>
            <a:ahLst/>
            <a:cxnLst/>
            <a:rect r="r" b="b" t="t" l="l"/>
            <a:pathLst>
              <a:path h="6356958" w="6190578">
                <a:moveTo>
                  <a:pt x="0" y="0"/>
                </a:moveTo>
                <a:lnTo>
                  <a:pt x="6190578" y="0"/>
                </a:lnTo>
                <a:lnTo>
                  <a:pt x="619057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590" t="0" r="-3496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4825" y="648100"/>
            <a:ext cx="100375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What did we do?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33926" y="9336550"/>
            <a:ext cx="11957400" cy="6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20-22 November, Karlsruhe, Germany</a:t>
            </a:r>
          </a:p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Eclipse SDV Event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6750" y="2600125"/>
            <a:ext cx="9985625" cy="509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6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platform that collects and processes data from a vehicle's input devices, such as a steering wheel, to control in-game vehicles and evaluate driver behavior. </a:t>
            </a:r>
          </a:p>
          <a:p>
            <a:pPr algn="l">
              <a:lnSpc>
                <a:spcPts val="5036"/>
              </a:lnSpc>
            </a:pPr>
          </a:p>
          <a:p>
            <a:pPr algn="l">
              <a:lnSpc>
                <a:spcPts val="5039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system can be applied across various industries, including education, training, and insurance.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1992025"/>
            <a:ext cx="18307050" cy="8304450"/>
            <a:chOff x="0" y="0"/>
            <a:chExt cx="24409400" cy="11072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1047222"/>
            </a:xfrm>
            <a:custGeom>
              <a:avLst/>
              <a:gdLst/>
              <a:ahLst/>
              <a:cxnLst/>
              <a:rect r="r" b="b" t="t" l="l"/>
              <a:pathLst>
                <a:path h="110472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1072622"/>
            </a:xfrm>
            <a:custGeom>
              <a:avLst/>
              <a:gdLst/>
              <a:ahLst/>
              <a:cxnLst/>
              <a:rect r="r" b="b" t="t" l="l"/>
              <a:pathLst>
                <a:path h="11072622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5037" r="0" b="5982"/>
          <a:stretch>
            <a:fillRect/>
          </a:stretch>
        </p:blipFill>
        <p:spPr>
          <a:xfrm flipH="false" flipV="false" rot="0">
            <a:off x="1828800" y="2444041"/>
            <a:ext cx="14630400" cy="732268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14825" y="648100"/>
            <a:ext cx="168583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How we did it?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1992025"/>
            <a:ext cx="18307050" cy="8304450"/>
            <a:chOff x="0" y="0"/>
            <a:chExt cx="24409400" cy="11072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1047222"/>
            </a:xfrm>
            <a:custGeom>
              <a:avLst/>
              <a:gdLst/>
              <a:ahLst/>
              <a:cxnLst/>
              <a:rect r="r" b="b" t="t" l="l"/>
              <a:pathLst>
                <a:path h="110472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1072622"/>
            </a:xfrm>
            <a:custGeom>
              <a:avLst/>
              <a:gdLst/>
              <a:ahLst/>
              <a:cxnLst/>
              <a:rect r="r" b="b" t="t" l="l"/>
              <a:pathLst>
                <a:path h="11072622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2083" y="2764279"/>
            <a:ext cx="16303833" cy="6297356"/>
          </a:xfrm>
          <a:custGeom>
            <a:avLst/>
            <a:gdLst/>
            <a:ahLst/>
            <a:cxnLst/>
            <a:rect r="r" b="b" t="t" l="l"/>
            <a:pathLst>
              <a:path h="6297356" w="16303833">
                <a:moveTo>
                  <a:pt x="0" y="0"/>
                </a:moveTo>
                <a:lnTo>
                  <a:pt x="16303834" y="0"/>
                </a:lnTo>
                <a:lnTo>
                  <a:pt x="16303834" y="6297356"/>
                </a:lnTo>
                <a:lnTo>
                  <a:pt x="0" y="6297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48074" y="3388107"/>
            <a:ext cx="1611226" cy="1515653"/>
          </a:xfrm>
          <a:custGeom>
            <a:avLst/>
            <a:gdLst/>
            <a:ahLst/>
            <a:cxnLst/>
            <a:rect r="r" b="b" t="t" l="l"/>
            <a:pathLst>
              <a:path h="1515653" w="1611226">
                <a:moveTo>
                  <a:pt x="0" y="0"/>
                </a:moveTo>
                <a:lnTo>
                  <a:pt x="1611226" y="0"/>
                </a:lnTo>
                <a:lnTo>
                  <a:pt x="1611226" y="1515653"/>
                </a:lnTo>
                <a:lnTo>
                  <a:pt x="0" y="1515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32" t="0" r="-1329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57071" y="8074065"/>
            <a:ext cx="1174532" cy="1713661"/>
          </a:xfrm>
          <a:custGeom>
            <a:avLst/>
            <a:gdLst/>
            <a:ahLst/>
            <a:cxnLst/>
            <a:rect r="r" b="b" t="t" l="l"/>
            <a:pathLst>
              <a:path h="1713661" w="1174532">
                <a:moveTo>
                  <a:pt x="0" y="0"/>
                </a:moveTo>
                <a:lnTo>
                  <a:pt x="1174532" y="0"/>
                </a:lnTo>
                <a:lnTo>
                  <a:pt x="1174532" y="1713661"/>
                </a:lnTo>
                <a:lnTo>
                  <a:pt x="0" y="171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5031">
            <a:off x="2434992" y="7981114"/>
            <a:ext cx="1614640" cy="1614640"/>
          </a:xfrm>
          <a:custGeom>
            <a:avLst/>
            <a:gdLst/>
            <a:ahLst/>
            <a:cxnLst/>
            <a:rect r="r" b="b" t="t" l="l"/>
            <a:pathLst>
              <a:path h="1614640" w="1614640">
                <a:moveTo>
                  <a:pt x="0" y="0"/>
                </a:moveTo>
                <a:lnTo>
                  <a:pt x="1614640" y="0"/>
                </a:lnTo>
                <a:lnTo>
                  <a:pt x="1614640" y="1614640"/>
                </a:lnTo>
                <a:lnTo>
                  <a:pt x="0" y="1614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35376">
            <a:off x="7737496" y="2579132"/>
            <a:ext cx="1280100" cy="1085569"/>
          </a:xfrm>
          <a:custGeom>
            <a:avLst/>
            <a:gdLst/>
            <a:ahLst/>
            <a:cxnLst/>
            <a:rect r="r" b="b" t="t" l="l"/>
            <a:pathLst>
              <a:path h="1085569" w="1280100">
                <a:moveTo>
                  <a:pt x="0" y="0"/>
                </a:moveTo>
                <a:lnTo>
                  <a:pt x="1280101" y="0"/>
                </a:lnTo>
                <a:lnTo>
                  <a:pt x="1280101" y="1085569"/>
                </a:lnTo>
                <a:lnTo>
                  <a:pt x="0" y="1085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65" t="-16426" r="-4748" b="-1530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69423" y="615025"/>
            <a:ext cx="2184265" cy="823650"/>
          </a:xfrm>
          <a:custGeom>
            <a:avLst/>
            <a:gdLst/>
            <a:ahLst/>
            <a:cxnLst/>
            <a:rect r="r" b="b" t="t" l="l"/>
            <a:pathLst>
              <a:path h="823650" w="2184265">
                <a:moveTo>
                  <a:pt x="0" y="0"/>
                </a:moveTo>
                <a:lnTo>
                  <a:pt x="2184264" y="0"/>
                </a:lnTo>
                <a:lnTo>
                  <a:pt x="2184264" y="823650"/>
                </a:lnTo>
                <a:lnTo>
                  <a:pt x="0" y="823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41022" y="353443"/>
            <a:ext cx="1350513" cy="1350513"/>
          </a:xfrm>
          <a:custGeom>
            <a:avLst/>
            <a:gdLst/>
            <a:ahLst/>
            <a:cxnLst/>
            <a:rect r="r" b="b" t="t" l="l"/>
            <a:pathLst>
              <a:path h="1350513" w="1350513">
                <a:moveTo>
                  <a:pt x="0" y="0"/>
                </a:moveTo>
                <a:lnTo>
                  <a:pt x="1350513" y="0"/>
                </a:lnTo>
                <a:lnTo>
                  <a:pt x="1350513" y="1350514"/>
                </a:lnTo>
                <a:lnTo>
                  <a:pt x="0" y="13505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4825" y="648100"/>
            <a:ext cx="785712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System Architecture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1992025"/>
            <a:ext cx="18307050" cy="8304450"/>
            <a:chOff x="0" y="0"/>
            <a:chExt cx="24409400" cy="11072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1047222"/>
            </a:xfrm>
            <a:custGeom>
              <a:avLst/>
              <a:gdLst/>
              <a:ahLst/>
              <a:cxnLst/>
              <a:rect r="r" b="b" t="t" l="l"/>
              <a:pathLst>
                <a:path h="110472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1072622"/>
            </a:xfrm>
            <a:custGeom>
              <a:avLst/>
              <a:gdLst/>
              <a:ahLst/>
              <a:cxnLst/>
              <a:rect r="r" b="b" t="t" l="l"/>
              <a:pathLst>
                <a:path h="11072622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587609" y="4105475"/>
            <a:ext cx="8933232" cy="4772944"/>
          </a:xfrm>
          <a:custGeom>
            <a:avLst/>
            <a:gdLst/>
            <a:ahLst/>
            <a:cxnLst/>
            <a:rect r="r" b="b" t="t" l="l"/>
            <a:pathLst>
              <a:path h="4772944" w="8933232">
                <a:moveTo>
                  <a:pt x="0" y="0"/>
                </a:moveTo>
                <a:lnTo>
                  <a:pt x="8933232" y="0"/>
                </a:lnTo>
                <a:lnTo>
                  <a:pt x="8933232" y="4772944"/>
                </a:lnTo>
                <a:lnTo>
                  <a:pt x="0" y="4772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87" t="-8484" r="-6758" b="-507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4825" y="648100"/>
            <a:ext cx="168583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Anomaly Detection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4825" y="2467175"/>
            <a:ext cx="166788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anomaly detector to improve drivers’ driving skills. 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Uses pre-trained ML model to detect unusual activity such as harsh braking.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754127" y="517583"/>
            <a:ext cx="1010345" cy="1080185"/>
          </a:xfrm>
          <a:custGeom>
            <a:avLst/>
            <a:gdLst/>
            <a:ahLst/>
            <a:cxnLst/>
            <a:rect r="r" b="b" t="t" l="l"/>
            <a:pathLst>
              <a:path h="1080185" w="1010345">
                <a:moveTo>
                  <a:pt x="0" y="0"/>
                </a:moveTo>
                <a:lnTo>
                  <a:pt x="1010346" y="0"/>
                </a:lnTo>
                <a:lnTo>
                  <a:pt x="1010346" y="1080184"/>
                </a:lnTo>
                <a:lnTo>
                  <a:pt x="0" y="1080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1992025"/>
            <a:ext cx="18307050" cy="8304450"/>
            <a:chOff x="0" y="0"/>
            <a:chExt cx="24409400" cy="11072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1047222"/>
            </a:xfrm>
            <a:custGeom>
              <a:avLst/>
              <a:gdLst/>
              <a:ahLst/>
              <a:cxnLst/>
              <a:rect r="r" b="b" t="t" l="l"/>
              <a:pathLst>
                <a:path h="110472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1072622"/>
            </a:xfrm>
            <a:custGeom>
              <a:avLst/>
              <a:gdLst/>
              <a:ahLst/>
              <a:cxnLst/>
              <a:rect r="r" b="b" t="t" l="l"/>
              <a:pathLst>
                <a:path h="11072622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156776" y="6557539"/>
            <a:ext cx="9854549" cy="3540660"/>
          </a:xfrm>
          <a:custGeom>
            <a:avLst/>
            <a:gdLst/>
            <a:ahLst/>
            <a:cxnLst/>
            <a:rect r="r" b="b" t="t" l="l"/>
            <a:pathLst>
              <a:path h="3540660" w="9854549">
                <a:moveTo>
                  <a:pt x="0" y="0"/>
                </a:moveTo>
                <a:lnTo>
                  <a:pt x="9854549" y="0"/>
                </a:lnTo>
                <a:lnTo>
                  <a:pt x="9854549" y="3540660"/>
                </a:lnTo>
                <a:lnTo>
                  <a:pt x="0" y="3540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79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4825" y="648100"/>
            <a:ext cx="168583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The Market &amp; Competition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75" y="2440569"/>
            <a:ext cx="16454700" cy="598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</a:t>
            </a:r>
          </a:p>
          <a:p>
            <a:pPr algn="just">
              <a:lnSpc>
                <a:spcPts val="4320"/>
              </a:lnSpc>
            </a:pPr>
          </a:p>
          <a:p>
            <a:pPr algn="just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Individual drivers</a:t>
            </a:r>
          </a:p>
          <a:p>
            <a:pPr algn="just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Driving schools &amp; F1 academies</a:t>
            </a:r>
          </a:p>
          <a:p>
            <a:pPr algn="just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Insurance companies</a:t>
            </a:r>
          </a:p>
          <a:p>
            <a:pPr algn="just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Fleet managers</a:t>
            </a:r>
          </a:p>
          <a:p>
            <a:pPr algn="just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Competition </a:t>
            </a:r>
          </a:p>
          <a:p>
            <a:pPr algn="l">
              <a:lnSpc>
                <a:spcPts val="4320"/>
              </a:lnSpc>
            </a:pP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Tesla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Daimler Fleet Management GmbH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4825" y="648100"/>
            <a:ext cx="168583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EE0C90"/>
                </a:solidFill>
                <a:latin typeface="Arimo"/>
                <a:ea typeface="Arimo"/>
                <a:cs typeface="Arimo"/>
                <a:sym typeface="Arimo"/>
              </a:rPr>
              <a:t>Business Model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9050" y="1982550"/>
            <a:ext cx="18307050" cy="8304450"/>
            <a:chOff x="0" y="0"/>
            <a:chExt cx="24409400" cy="11072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24384000" cy="11047222"/>
            </a:xfrm>
            <a:custGeom>
              <a:avLst/>
              <a:gdLst/>
              <a:ahLst/>
              <a:cxnLst/>
              <a:rect r="r" b="b" t="t" l="l"/>
              <a:pathLst>
                <a:path h="110472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047222"/>
                  </a:lnTo>
                  <a:lnTo>
                    <a:pt x="0" y="11047222"/>
                  </a:lnTo>
                  <a:close/>
                </a:path>
              </a:pathLst>
            </a:custGeom>
            <a:solidFill>
              <a:srgbClr val="2C0353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09400" cy="11072622"/>
            </a:xfrm>
            <a:custGeom>
              <a:avLst/>
              <a:gdLst/>
              <a:ahLst/>
              <a:cxnLst/>
              <a:rect r="r" b="b" t="t" l="l"/>
              <a:pathLst>
                <a:path h="11072622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1059922"/>
                  </a:lnTo>
                  <a:cubicBezTo>
                    <a:pt x="24409400" y="11066907"/>
                    <a:pt x="24403686" y="11072622"/>
                    <a:pt x="24396700" y="11072622"/>
                  </a:cubicBezTo>
                  <a:lnTo>
                    <a:pt x="12700" y="11072622"/>
                  </a:lnTo>
                  <a:cubicBezTo>
                    <a:pt x="5715" y="11072622"/>
                    <a:pt x="0" y="11066907"/>
                    <a:pt x="0" y="1105992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59922"/>
                  </a:lnTo>
                  <a:lnTo>
                    <a:pt x="12700" y="11059922"/>
                  </a:lnTo>
                  <a:lnTo>
                    <a:pt x="12700" y="11047222"/>
                  </a:lnTo>
                  <a:lnTo>
                    <a:pt x="24396700" y="11047222"/>
                  </a:lnTo>
                  <a:lnTo>
                    <a:pt x="24396700" y="11059922"/>
                  </a:lnTo>
                  <a:lnTo>
                    <a:pt x="24384000" y="11059922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701C7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78657" y="2824837"/>
            <a:ext cx="15730686" cy="666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spcBef>
                <a:spcPct val="0"/>
              </a:spcBef>
              <a:buAutoNum type="arabicPeriod" startAt="1"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Subsc</a:t>
            </a:r>
            <a:r>
              <a:rPr lang="en-US" sz="36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ription-Based Model:</a:t>
            </a:r>
          </a:p>
          <a:p>
            <a:pPr algn="l" marL="1381764" indent="-460588" lvl="2">
              <a:lnSpc>
                <a:spcPts val="384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Monthly or yearly plans for access to the platform.</a:t>
            </a:r>
          </a:p>
          <a:p>
            <a:pPr algn="l" marL="2072646" indent="-518162" lvl="3">
              <a:lnSpc>
                <a:spcPts val="384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Basic Plan: Individual users for skill improvement.</a:t>
            </a:r>
          </a:p>
          <a:p>
            <a:pPr algn="l" marL="2072646" indent="-518162" lvl="3">
              <a:lnSpc>
                <a:spcPts val="3840"/>
              </a:lnSpc>
              <a:spcBef>
                <a:spcPct val="0"/>
              </a:spcBef>
              <a:buFont typeface="Arial"/>
              <a:buChar char="￭"/>
            </a:pPr>
            <a:r>
              <a:rPr lang="en-US" sz="32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Enterprise Plan: Businesses like driving schools, insurers, or fleet managers.</a:t>
            </a:r>
          </a:p>
          <a:p>
            <a:pPr algn="l" marL="777240" indent="-388620" lvl="1">
              <a:lnSpc>
                <a:spcPts val="4320"/>
              </a:lnSpc>
              <a:spcBef>
                <a:spcPct val="0"/>
              </a:spcBef>
              <a:buAutoNum type="arabicPeriod" startAt="1"/>
            </a:pPr>
            <a:r>
              <a:rPr lang="en-US" sz="36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Pay-Per-Use:</a:t>
            </a:r>
          </a:p>
          <a:p>
            <a:pPr algn="l"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Charge businesses based on the </a:t>
            </a:r>
            <a:r>
              <a:rPr lang="en-US" sz="32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 of driver assessments processed.</a:t>
            </a:r>
          </a:p>
          <a:p>
            <a:pPr algn="l" marL="777240" indent="-388620" lvl="1">
              <a:lnSpc>
                <a:spcPts val="4320"/>
              </a:lnSpc>
              <a:buAutoNum type="arabicPeriod" startAt="1"/>
            </a:pPr>
            <a:r>
              <a:rPr lang="en-US" sz="36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White-Label Solutions:</a:t>
            </a:r>
          </a:p>
          <a:p>
            <a:pPr algn="l"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Offer the platform to insurance companies or driving schools for rebranding.</a:t>
            </a:r>
          </a:p>
          <a:p>
            <a:pPr algn="l" marL="777240" indent="-388620" lvl="1">
              <a:lnSpc>
                <a:spcPts val="4320"/>
              </a:lnSpc>
              <a:buAutoNum type="arabicPeriod" startAt="1"/>
            </a:pPr>
            <a:r>
              <a:rPr lang="en-US" sz="36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Licensing:</a:t>
            </a:r>
          </a:p>
          <a:p>
            <a:pPr algn="l" marL="1381764" indent="-460588" lvl="2">
              <a:lnSpc>
                <a:spcPts val="3840"/>
              </a:lnSpc>
              <a:buFont typeface="Arial"/>
              <a:buChar char="⚬"/>
            </a:pPr>
            <a:r>
              <a:rPr lang="en-US" sz="32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Sell anonymized driving data to researchers or automotive companies.</a:t>
            </a:r>
          </a:p>
          <a:p>
            <a:pPr algn="l" marL="777240" indent="-388620" lvl="1">
              <a:lnSpc>
                <a:spcPts val="4320"/>
              </a:lnSpc>
              <a:buAutoNum type="arabicPeriod" startAt="1"/>
            </a:pPr>
            <a:r>
              <a:rPr lang="en-US" sz="36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Integration Fees:</a:t>
            </a:r>
          </a:p>
          <a:p>
            <a:pPr algn="l" marL="1381764" indent="-460588" lvl="2">
              <a:lnSpc>
                <a:spcPts val="384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 API integration with gaming platforms or other enterprise software.</a:t>
            </a:r>
          </a:p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DAGXIc83BzM</dc:identifier>
  <dcterms:modified xsi:type="dcterms:W3CDTF">2011-08-01T06:04:30Z</dcterms:modified>
  <cp:revision>1</cp:revision>
  <dc:title>SDV Hackathon Pitching Slide-Deck Template.pptx</dc:title>
</cp:coreProperties>
</file>